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sldIdLst>
    <p:sldId id="293" r:id="rId5"/>
    <p:sldId id="284" r:id="rId6"/>
    <p:sldId id="291" r:id="rId7"/>
    <p:sldId id="29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pos="3840">
          <p15:clr>
            <a:srgbClr val="A4A3A4"/>
          </p15:clr>
        </p15:guide>
        <p15:guide id="7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DA9F"/>
    <a:srgbClr val="1B895F"/>
    <a:srgbClr val="136143"/>
    <a:srgbClr val="0B3B29"/>
    <a:srgbClr val="8439BD"/>
    <a:srgbClr val="8F2EA2"/>
    <a:srgbClr val="10543A"/>
    <a:srgbClr val="D9A5E3"/>
    <a:srgbClr val="20A472"/>
    <a:srgbClr val="34D8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4" autoAdjust="0"/>
    <p:restoredTop sz="95033" autoAdjust="0"/>
  </p:normalViewPr>
  <p:slideViewPr>
    <p:cSldViewPr snapToGrid="0" showGuides="1">
      <p:cViewPr varScale="1">
        <p:scale>
          <a:sx n="87" d="100"/>
          <a:sy n="87" d="100"/>
        </p:scale>
        <p:origin x="52" y="87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3917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8">
            <a:extLst>
              <a:ext uri="{FF2B5EF4-FFF2-40B4-BE49-F238E27FC236}">
                <a16:creationId xmlns:a16="http://schemas.microsoft.com/office/drawing/2014/main" id="{D127D48E-3E09-48C7-AB33-FBD643EFA52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23914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9" name="Text Placeholder 50">
            <a:extLst>
              <a:ext uri="{FF2B5EF4-FFF2-40B4-BE49-F238E27FC236}">
                <a16:creationId xmlns:a16="http://schemas.microsoft.com/office/drawing/2014/main" id="{A1B91BF4-B790-4F67-98EB-FE905527BF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23914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48">
            <a:extLst>
              <a:ext uri="{FF2B5EF4-FFF2-40B4-BE49-F238E27FC236}">
                <a16:creationId xmlns:a16="http://schemas.microsoft.com/office/drawing/2014/main" id="{CCA5F33F-1634-427F-92BF-99A5ED52A4B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34076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1" name="Text Placeholder 50">
            <a:extLst>
              <a:ext uri="{FF2B5EF4-FFF2-40B4-BE49-F238E27FC236}">
                <a16:creationId xmlns:a16="http://schemas.microsoft.com/office/drawing/2014/main" id="{084F28D2-C99C-44DC-95CF-A18847F3B6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34076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8">
            <a:extLst>
              <a:ext uri="{FF2B5EF4-FFF2-40B4-BE49-F238E27FC236}">
                <a16:creationId xmlns:a16="http://schemas.microsoft.com/office/drawing/2014/main" id="{2402522A-E098-4FB5-B454-D6FC98D90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44238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3" name="Text Placeholder 50">
            <a:extLst>
              <a:ext uri="{FF2B5EF4-FFF2-40B4-BE49-F238E27FC236}">
                <a16:creationId xmlns:a16="http://schemas.microsoft.com/office/drawing/2014/main" id="{18CF51EA-CDE2-4AA1-83CB-9DC6E212C3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44238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8">
            <a:extLst>
              <a:ext uri="{FF2B5EF4-FFF2-40B4-BE49-F238E27FC236}">
                <a16:creationId xmlns:a16="http://schemas.microsoft.com/office/drawing/2014/main" id="{FE2BFCE7-D8D1-42B7-97F2-78B1D2CB5F8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754400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5" name="Text Placeholder 50">
            <a:extLst>
              <a:ext uri="{FF2B5EF4-FFF2-40B4-BE49-F238E27FC236}">
                <a16:creationId xmlns:a16="http://schemas.microsoft.com/office/drawing/2014/main" id="{0C4E8DE7-5691-4470-BC2C-F9F6532248C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754400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BC6ED5-DBEC-4BA5-9BFE-9A5E0ED8D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526748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0">
          <p15:clr>
            <a:srgbClr val="FBAE40"/>
          </p15:clr>
        </p15:guide>
        <p15:guide id="2" pos="3840">
          <p15:clr>
            <a:srgbClr val="FBAE40"/>
          </p15:clr>
        </p15:guide>
        <p15:guide id="3" pos="5760">
          <p15:clr>
            <a:srgbClr val="FBAE40"/>
          </p15:clr>
        </p15:guide>
        <p15:guide id="4" pos="3984">
          <p15:clr>
            <a:srgbClr val="5ACBF0"/>
          </p15:clr>
        </p15:guide>
        <p15:guide id="5" pos="3696">
          <p15:clr>
            <a:srgbClr val="5ACBF0"/>
          </p15:clr>
        </p15:guide>
        <p15:guide id="6" pos="2064">
          <p15:clr>
            <a:srgbClr val="5ACBF0"/>
          </p15:clr>
        </p15:guide>
        <p15:guide id="7" pos="1776">
          <p15:clr>
            <a:srgbClr val="5ACBF0"/>
          </p15:clr>
        </p15:guide>
        <p15:guide id="8" pos="5616">
          <p15:clr>
            <a:srgbClr val="5ACBF0"/>
          </p15:clr>
        </p15:guide>
        <p15:guide id="9" pos="5904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176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48">
            <a:extLst>
              <a:ext uri="{FF2B5EF4-FFF2-40B4-BE49-F238E27FC236}">
                <a16:creationId xmlns:a16="http://schemas.microsoft.com/office/drawing/2014/main" id="{C6E48CAB-F1C0-4E71-9686-C02A967E923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6182" y="4014522"/>
            <a:ext cx="118211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35" name="Text Placeholder 50">
            <a:extLst>
              <a:ext uri="{FF2B5EF4-FFF2-40B4-BE49-F238E27FC236}">
                <a16:creationId xmlns:a16="http://schemas.microsoft.com/office/drawing/2014/main" id="{7C226081-D459-4A68-9B23-0C804E6A63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6182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8">
            <a:extLst>
              <a:ext uri="{FF2B5EF4-FFF2-40B4-BE49-F238E27FC236}">
                <a16:creationId xmlns:a16="http://schemas.microsoft.com/office/drawing/2014/main" id="{C32AE455-05F0-44FA-98C4-73D9C60DF89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39103" y="4014522"/>
            <a:ext cx="1208897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3C3FB663-073E-458E-A31A-B15112A0D377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839103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8">
            <a:extLst>
              <a:ext uri="{FF2B5EF4-FFF2-40B4-BE49-F238E27FC236}">
                <a16:creationId xmlns:a16="http://schemas.microsoft.com/office/drawing/2014/main" id="{91332113-C9A3-4B1F-A973-C30104497DC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222024" y="4014522"/>
            <a:ext cx="1181099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3" name="Text Placeholder 50">
            <a:extLst>
              <a:ext uri="{FF2B5EF4-FFF2-40B4-BE49-F238E27FC236}">
                <a16:creationId xmlns:a16="http://schemas.microsoft.com/office/drawing/2014/main" id="{CDAC2DE8-0B23-47D4-A121-018184C5D2BD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3222024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Text Placeholder 48">
            <a:extLst>
              <a:ext uri="{FF2B5EF4-FFF2-40B4-BE49-F238E27FC236}">
                <a16:creationId xmlns:a16="http://schemas.microsoft.com/office/drawing/2014/main" id="{AE8613EE-32F0-4251-809B-6B9907E226C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604944" y="4014522"/>
            <a:ext cx="1181099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5" name="Text Placeholder 50">
            <a:extLst>
              <a:ext uri="{FF2B5EF4-FFF2-40B4-BE49-F238E27FC236}">
                <a16:creationId xmlns:a16="http://schemas.microsoft.com/office/drawing/2014/main" id="{6E9683DA-61F6-48A0-9453-C03FB979401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4604944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48">
            <a:extLst>
              <a:ext uri="{FF2B5EF4-FFF2-40B4-BE49-F238E27FC236}">
                <a16:creationId xmlns:a16="http://schemas.microsoft.com/office/drawing/2014/main" id="{53C09CD9-E6F6-4AA3-968A-491D1568E73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555230" y="4014522"/>
            <a:ext cx="1181099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7" name="Text Placeholder 50">
            <a:extLst>
              <a:ext uri="{FF2B5EF4-FFF2-40B4-BE49-F238E27FC236}">
                <a16:creationId xmlns:a16="http://schemas.microsoft.com/office/drawing/2014/main" id="{4457D5F2-D7AE-44A9-847A-D20086BCCC2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6555230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Text Placeholder 48">
            <a:extLst>
              <a:ext uri="{FF2B5EF4-FFF2-40B4-BE49-F238E27FC236}">
                <a16:creationId xmlns:a16="http://schemas.microsoft.com/office/drawing/2014/main" id="{4FBE8211-41BE-41C2-B826-94FD55BC0AA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938151" y="4014522"/>
            <a:ext cx="118109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9" name="Text Placeholder 50">
            <a:extLst>
              <a:ext uri="{FF2B5EF4-FFF2-40B4-BE49-F238E27FC236}">
                <a16:creationId xmlns:a16="http://schemas.microsoft.com/office/drawing/2014/main" id="{18C75666-F3E0-4AD7-8C05-FEFFEAE1D10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7938151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8">
            <a:extLst>
              <a:ext uri="{FF2B5EF4-FFF2-40B4-BE49-F238E27FC236}">
                <a16:creationId xmlns:a16="http://schemas.microsoft.com/office/drawing/2014/main" id="{66478F13-D9B8-4439-9B08-804CD6848EB9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321072" y="4014522"/>
            <a:ext cx="118109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61" name="Text Placeholder 50">
            <a:extLst>
              <a:ext uri="{FF2B5EF4-FFF2-40B4-BE49-F238E27FC236}">
                <a16:creationId xmlns:a16="http://schemas.microsoft.com/office/drawing/2014/main" id="{08844405-957A-4970-A2B6-D161FED665FF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9321072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8">
            <a:extLst>
              <a:ext uri="{FF2B5EF4-FFF2-40B4-BE49-F238E27FC236}">
                <a16:creationId xmlns:a16="http://schemas.microsoft.com/office/drawing/2014/main" id="{6F067D31-AE61-48F0-A497-1908DC77F086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0703992" y="4014522"/>
            <a:ext cx="118109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63" name="Text Placeholder 50">
            <a:extLst>
              <a:ext uri="{FF2B5EF4-FFF2-40B4-BE49-F238E27FC236}">
                <a16:creationId xmlns:a16="http://schemas.microsoft.com/office/drawing/2014/main" id="{5B4A526A-A40E-4B7D-94EC-5FDCAD2EAD89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10703992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A67390-01C5-4A4E-AF7F-79E8DB2B2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9575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0">
          <p15:clr>
            <a:srgbClr val="FBAE40"/>
          </p15:clr>
        </p15:guide>
        <p15:guide id="2" pos="3840">
          <p15:clr>
            <a:srgbClr val="FBAE40"/>
          </p15:clr>
        </p15:guide>
        <p15:guide id="3" pos="5760">
          <p15:clr>
            <a:srgbClr val="FBAE40"/>
          </p15:clr>
        </p15:guide>
        <p15:guide id="4" pos="3984" userDrawn="1">
          <p15:clr>
            <a:srgbClr val="5ACBF0"/>
          </p15:clr>
        </p15:guide>
        <p15:guide id="5" pos="3696">
          <p15:clr>
            <a:srgbClr val="5ACBF0"/>
          </p15:clr>
        </p15:guide>
        <p15:guide id="6" pos="2064">
          <p15:clr>
            <a:srgbClr val="5ACBF0"/>
          </p15:clr>
        </p15:guide>
        <p15:guide id="7" pos="1776">
          <p15:clr>
            <a:srgbClr val="5ACBF0"/>
          </p15:clr>
        </p15:guide>
        <p15:guide id="8" pos="5616">
          <p15:clr>
            <a:srgbClr val="5ACBF0"/>
          </p15:clr>
        </p15:guide>
        <p15:guide id="9" pos="5904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176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14742123-85C4-4775-80AC-721BD7C1628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80060" y="1776098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E1001174-581F-41A6-864B-D3BE932C2E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80060" y="2111375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8">
            <a:extLst>
              <a:ext uri="{FF2B5EF4-FFF2-40B4-BE49-F238E27FC236}">
                <a16:creationId xmlns:a16="http://schemas.microsoft.com/office/drawing/2014/main" id="{2B649793-2AFC-43EE-8172-0EAB326F11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4540" y="1776098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3" name="Text Placeholder 50">
            <a:extLst>
              <a:ext uri="{FF2B5EF4-FFF2-40B4-BE49-F238E27FC236}">
                <a16:creationId xmlns:a16="http://schemas.microsoft.com/office/drawing/2014/main" id="{5B27745F-27CA-45D0-BE8E-A9C3B168F4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74540" y="2111375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Text Placeholder 48">
            <a:extLst>
              <a:ext uri="{FF2B5EF4-FFF2-40B4-BE49-F238E27FC236}">
                <a16:creationId xmlns:a16="http://schemas.microsoft.com/office/drawing/2014/main" id="{58782C77-F426-4586-AF09-D07E1E8737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697900" y="1776098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5" name="Text Placeholder 50">
            <a:extLst>
              <a:ext uri="{FF2B5EF4-FFF2-40B4-BE49-F238E27FC236}">
                <a16:creationId xmlns:a16="http://schemas.microsoft.com/office/drawing/2014/main" id="{E04DA729-6A59-4BC5-8955-DF4D12F125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97900" y="2111375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48">
            <a:extLst>
              <a:ext uri="{FF2B5EF4-FFF2-40B4-BE49-F238E27FC236}">
                <a16:creationId xmlns:a16="http://schemas.microsoft.com/office/drawing/2014/main" id="{F6AF03D4-E441-4447-876C-A1B030223E2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80060" y="2914739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7" name="Text Placeholder 50">
            <a:extLst>
              <a:ext uri="{FF2B5EF4-FFF2-40B4-BE49-F238E27FC236}">
                <a16:creationId xmlns:a16="http://schemas.microsoft.com/office/drawing/2014/main" id="{679D428E-9700-4E19-8364-70006C3E765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80060" y="3254810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Text Placeholder 48">
            <a:extLst>
              <a:ext uri="{FF2B5EF4-FFF2-40B4-BE49-F238E27FC236}">
                <a16:creationId xmlns:a16="http://schemas.microsoft.com/office/drawing/2014/main" id="{5B64A0D9-EA5C-4EC1-981A-0FD223A62F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74540" y="2914739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9" name="Text Placeholder 50">
            <a:extLst>
              <a:ext uri="{FF2B5EF4-FFF2-40B4-BE49-F238E27FC236}">
                <a16:creationId xmlns:a16="http://schemas.microsoft.com/office/drawing/2014/main" id="{7F9CD6F4-7AEE-42A4-B26D-96BE3E90036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674540" y="3254810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8">
            <a:extLst>
              <a:ext uri="{FF2B5EF4-FFF2-40B4-BE49-F238E27FC236}">
                <a16:creationId xmlns:a16="http://schemas.microsoft.com/office/drawing/2014/main" id="{82EA5B58-66CC-4197-BAC3-D0A39558DB0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697900" y="2914739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1" name="Text Placeholder 50">
            <a:extLst>
              <a:ext uri="{FF2B5EF4-FFF2-40B4-BE49-F238E27FC236}">
                <a16:creationId xmlns:a16="http://schemas.microsoft.com/office/drawing/2014/main" id="{B76C47B4-A585-4CAC-933A-2E6D1938D17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697900" y="3254810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8">
            <a:extLst>
              <a:ext uri="{FF2B5EF4-FFF2-40B4-BE49-F238E27FC236}">
                <a16:creationId xmlns:a16="http://schemas.microsoft.com/office/drawing/2014/main" id="{563D0C18-5125-4D0F-B46D-76AE182B3FA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580060" y="4057987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3" name="Text Placeholder 50">
            <a:extLst>
              <a:ext uri="{FF2B5EF4-FFF2-40B4-BE49-F238E27FC236}">
                <a16:creationId xmlns:a16="http://schemas.microsoft.com/office/drawing/2014/main" id="{10634501-CE83-42B9-8572-5C6B7371086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580060" y="4392591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8">
            <a:extLst>
              <a:ext uri="{FF2B5EF4-FFF2-40B4-BE49-F238E27FC236}">
                <a16:creationId xmlns:a16="http://schemas.microsoft.com/office/drawing/2014/main" id="{54844B85-1B28-4340-AA8C-10A0C2A36C9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674540" y="4057987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5" name="Text Placeholder 50">
            <a:extLst>
              <a:ext uri="{FF2B5EF4-FFF2-40B4-BE49-F238E27FC236}">
                <a16:creationId xmlns:a16="http://schemas.microsoft.com/office/drawing/2014/main" id="{31BB84F0-3823-46DB-BCEF-5EF3F8E680C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674540" y="4392591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8">
            <a:extLst>
              <a:ext uri="{FF2B5EF4-FFF2-40B4-BE49-F238E27FC236}">
                <a16:creationId xmlns:a16="http://schemas.microsoft.com/office/drawing/2014/main" id="{D4D4EE7B-E029-47B3-BC18-D53E810711C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697900" y="4057987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7" name="Text Placeholder 50">
            <a:extLst>
              <a:ext uri="{FF2B5EF4-FFF2-40B4-BE49-F238E27FC236}">
                <a16:creationId xmlns:a16="http://schemas.microsoft.com/office/drawing/2014/main" id="{C088BE45-14DC-4551-A5FC-93D0BA99188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697900" y="4392591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8">
            <a:extLst>
              <a:ext uri="{FF2B5EF4-FFF2-40B4-BE49-F238E27FC236}">
                <a16:creationId xmlns:a16="http://schemas.microsoft.com/office/drawing/2014/main" id="{120E072F-4FF5-422F-B7FD-BE3DF026010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580060" y="5231920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9" name="Text Placeholder 50">
            <a:extLst>
              <a:ext uri="{FF2B5EF4-FFF2-40B4-BE49-F238E27FC236}">
                <a16:creationId xmlns:a16="http://schemas.microsoft.com/office/drawing/2014/main" id="{E73E6162-F4E3-4F6D-BA12-6B5918E23B8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580060" y="5566524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8">
            <a:extLst>
              <a:ext uri="{FF2B5EF4-FFF2-40B4-BE49-F238E27FC236}">
                <a16:creationId xmlns:a16="http://schemas.microsoft.com/office/drawing/2014/main" id="{C9938F8E-67A2-401C-882C-ED04C7E5224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674540" y="5231920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1" name="Text Placeholder 50">
            <a:extLst>
              <a:ext uri="{FF2B5EF4-FFF2-40B4-BE49-F238E27FC236}">
                <a16:creationId xmlns:a16="http://schemas.microsoft.com/office/drawing/2014/main" id="{E683DBE3-DCA5-4538-A253-E60ED2C4B621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674540" y="5566524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8">
            <a:extLst>
              <a:ext uri="{FF2B5EF4-FFF2-40B4-BE49-F238E27FC236}">
                <a16:creationId xmlns:a16="http://schemas.microsoft.com/office/drawing/2014/main" id="{6F8B9E2C-BE06-4536-A348-4640A2DA1BF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697900" y="5231920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3" name="Text Placeholder 50">
            <a:extLst>
              <a:ext uri="{FF2B5EF4-FFF2-40B4-BE49-F238E27FC236}">
                <a16:creationId xmlns:a16="http://schemas.microsoft.com/office/drawing/2014/main" id="{B9A57CE7-FAE2-490F-A8F8-402B5F3A744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697900" y="5566524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611859-7CC8-480B-BA0E-18BB16B30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19134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44" userDrawn="1">
          <p15:clr>
            <a:srgbClr val="FBAE40"/>
          </p15:clr>
        </p15:guide>
        <p15:guide id="2" pos="5112">
          <p15:clr>
            <a:srgbClr val="FBAE40"/>
          </p15:clr>
        </p15:guide>
        <p15:guide id="4" pos="5256">
          <p15:clr>
            <a:srgbClr val="5ACBF0"/>
          </p15:clr>
        </p15:guide>
        <p15:guide id="5" pos="4968" userDrawn="1">
          <p15:clr>
            <a:srgbClr val="5ACBF0"/>
          </p15:clr>
        </p15:guide>
        <p15:guide id="6" pos="2688" userDrawn="1">
          <p15:clr>
            <a:srgbClr val="5ACBF0"/>
          </p15:clr>
        </p15:guide>
        <p15:guide id="7" pos="2400" userDrawn="1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176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90B616-241D-4DFE-BC2F-C001ED77E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24" y="457200"/>
            <a:ext cx="11731752" cy="63093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AE909E-CC4A-4E51-BC02-B893225D2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0124" y="1825625"/>
            <a:ext cx="1173175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B6EE4-1695-4DD6-9758-84FFE963D6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012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FDAD0-21E9-42D0-8C63-C6563197FC13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3250D-A8F9-4682-AD84-FD37BCAA6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9280" y="6356350"/>
            <a:ext cx="5933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1A788-841D-41AB-A983-152B6532F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86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E3823-CC86-4AC6-95C0-DC3ECA80F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840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1" r:id="rId2"/>
    <p:sldLayoutId id="2147483670" r:id="rId3"/>
  </p:sldLayoutIdLst>
  <p:txStyles>
    <p:titleStyle>
      <a:lvl1pPr algn="ctr" defTabSz="914400" rtl="0" eaLnBrk="1" latinLnBrk="0" hangingPunct="1">
        <a:lnSpc>
          <a:spcPct val="90000"/>
        </a:lnSpc>
        <a:spcBef>
          <a:spcPts val="1000"/>
        </a:spcBef>
        <a:buNone/>
        <a:defRPr sz="36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4.svg"/><Relationship Id="rId7" Type="http://schemas.openxmlformats.org/officeDocument/2006/relationships/image" Target="../media/image12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B56E37C-F202-4C17-BC8D-AB66C6FBDA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65161" y="3084015"/>
            <a:ext cx="1796396" cy="302186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2F1118-E624-4913-AE74-406DD7F576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65161" y="3477261"/>
            <a:ext cx="1813567" cy="706438"/>
          </a:xfrm>
        </p:spPr>
        <p:txBody>
          <a:bodyPr/>
          <a:lstStyle/>
          <a:p>
            <a:r>
              <a:rPr lang="en-US" dirty="0"/>
              <a:t>Thank you for volunteering to lead a PTA fundraising event. The information provided here is intended to make the financial aspect of the event easier.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03E401-469F-4DBD-9298-674DF942334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75323" y="3084015"/>
            <a:ext cx="1796396" cy="302186"/>
          </a:xfrm>
        </p:spPr>
        <p:txBody>
          <a:bodyPr/>
          <a:lstStyle/>
          <a:p>
            <a:r>
              <a:rPr lang="en-US" dirty="0"/>
              <a:t>Compliance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EE049E-4E3E-45E1-9C8B-AA8E71A7F1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75323" y="3477261"/>
            <a:ext cx="1813567" cy="706438"/>
          </a:xfrm>
        </p:spPr>
        <p:txBody>
          <a:bodyPr/>
          <a:lstStyle/>
          <a:p>
            <a:r>
              <a:rPr lang="en-US" dirty="0"/>
              <a:t>Practices outlined here comply with the GA PTA and IRS 501(c)3 guidelines.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9C1B47E-16DE-45C7-98B5-7417B87E06F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285485" y="3073846"/>
            <a:ext cx="1796396" cy="302186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FCC2C6E-2740-49E7-BA41-4B0A6C705D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285485" y="3477261"/>
            <a:ext cx="1813567" cy="706438"/>
          </a:xfrm>
        </p:spPr>
        <p:txBody>
          <a:bodyPr/>
          <a:lstStyle/>
          <a:p>
            <a:r>
              <a:rPr lang="en-US" dirty="0"/>
              <a:t>If you have questions, suggestions, or anticipate special circumstances for your event, please do not hesitate to ask.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CA24BE39-E78B-44EB-ABF7-0FD2DC53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66" y="214871"/>
            <a:ext cx="11731752" cy="630936"/>
          </a:xfrm>
        </p:spPr>
        <p:txBody>
          <a:bodyPr/>
          <a:lstStyle/>
          <a:p>
            <a:r>
              <a:rPr lang="en-US" dirty="0"/>
              <a:t>E Rivers </a:t>
            </a:r>
            <a:r>
              <a:rPr lang="en-US" dirty="0" err="1"/>
              <a:t>pta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Committee Chair</a:t>
            </a:r>
            <a:br>
              <a:rPr lang="en-US" dirty="0"/>
            </a:br>
            <a:r>
              <a:rPr lang="en-US" dirty="0"/>
              <a:t>financial Overview</a:t>
            </a:r>
          </a:p>
        </p:txBody>
      </p:sp>
    </p:spTree>
    <p:extLst>
      <p:ext uri="{BB962C8B-B14F-4D97-AF65-F5344CB8AC3E}">
        <p14:creationId xmlns:p14="http://schemas.microsoft.com/office/powerpoint/2010/main" val="1304869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3415C901-039D-4058-80C7-5ABA400CDB06}"/>
              </a:ext>
            </a:extLst>
          </p:cNvPr>
          <p:cNvSpPr/>
          <p:nvPr/>
        </p:nvSpPr>
        <p:spPr>
          <a:xfrm>
            <a:off x="4279505" y="2661651"/>
            <a:ext cx="1160580" cy="116058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accent5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66DA334-7569-42CB-95CD-419F4AC26092}"/>
              </a:ext>
            </a:extLst>
          </p:cNvPr>
          <p:cNvSpPr/>
          <p:nvPr/>
        </p:nvSpPr>
        <p:spPr>
          <a:xfrm>
            <a:off x="6578655" y="2661651"/>
            <a:ext cx="1160580" cy="116058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rgbClr val="00B0F0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D8E2964-D9A5-4A16-8604-F04921C189EB}"/>
              </a:ext>
            </a:extLst>
          </p:cNvPr>
          <p:cNvSpPr/>
          <p:nvPr/>
        </p:nvSpPr>
        <p:spPr>
          <a:xfrm>
            <a:off x="8877806" y="2661651"/>
            <a:ext cx="1160580" cy="116058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C17936A-EE2B-4C30-A31C-496282D48B87}"/>
              </a:ext>
            </a:extLst>
          </p:cNvPr>
          <p:cNvSpPr/>
          <p:nvPr/>
        </p:nvSpPr>
        <p:spPr>
          <a:xfrm>
            <a:off x="1980355" y="2661651"/>
            <a:ext cx="1160580" cy="116058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accent4"/>
              </a:solidFill>
            </a:endParaRPr>
          </a:p>
        </p:txBody>
      </p:sp>
      <p:sp>
        <p:nvSpPr>
          <p:cNvPr id="23" name="Freeform: Shape 22" descr="timeline ">
            <a:extLst>
              <a:ext uri="{FF2B5EF4-FFF2-40B4-BE49-F238E27FC236}">
                <a16:creationId xmlns:a16="http://schemas.microsoft.com/office/drawing/2014/main" id="{7889103E-B405-4427-BC20-A3CA893D099A}"/>
              </a:ext>
            </a:extLst>
          </p:cNvPr>
          <p:cNvSpPr/>
          <p:nvPr/>
        </p:nvSpPr>
        <p:spPr>
          <a:xfrm flipH="1" flipV="1">
            <a:off x="1392439" y="2020391"/>
            <a:ext cx="9252295" cy="2410190"/>
          </a:xfrm>
          <a:custGeom>
            <a:avLst/>
            <a:gdLst>
              <a:gd name="connsiteX0" fmla="*/ 1192508 w 9252295"/>
              <a:gd name="connsiteY0" fmla="*/ 2410190 h 2410190"/>
              <a:gd name="connsiteX1" fmla="*/ 0 w 9252295"/>
              <a:gd name="connsiteY1" fmla="*/ 1217682 h 2410190"/>
              <a:gd name="connsiteX2" fmla="*/ 1107 w 9252295"/>
              <a:gd name="connsiteY2" fmla="*/ 1206703 h 2410190"/>
              <a:gd name="connsiteX3" fmla="*/ 96158 w 9252295"/>
              <a:gd name="connsiteY3" fmla="*/ 1206703 h 2410190"/>
              <a:gd name="connsiteX4" fmla="*/ 95051 w 9252295"/>
              <a:gd name="connsiteY4" fmla="*/ 1217682 h 2410190"/>
              <a:gd name="connsiteX5" fmla="*/ 1192508 w 9252295"/>
              <a:gd name="connsiteY5" fmla="*/ 2315139 h 2410190"/>
              <a:gd name="connsiteX6" fmla="*/ 2289965 w 9252295"/>
              <a:gd name="connsiteY6" fmla="*/ 1217682 h 2410190"/>
              <a:gd name="connsiteX7" fmla="*/ 2289554 w 9252295"/>
              <a:gd name="connsiteY7" fmla="*/ 1209531 h 2410190"/>
              <a:gd name="connsiteX8" fmla="*/ 2290085 w 9252295"/>
              <a:gd name="connsiteY8" fmla="*/ 1209531 h 2410190"/>
              <a:gd name="connsiteX9" fmla="*/ 2295831 w 9252295"/>
              <a:gd name="connsiteY9" fmla="*/ 1095755 h 2410190"/>
              <a:gd name="connsiteX10" fmla="*/ 3482182 w 9252295"/>
              <a:gd name="connsiteY10" fmla="*/ 25174 h 2410190"/>
              <a:gd name="connsiteX11" fmla="*/ 4668533 w 9252295"/>
              <a:gd name="connsiteY11" fmla="*/ 1095755 h 2410190"/>
              <a:gd name="connsiteX12" fmla="*/ 4674278 w 9252295"/>
              <a:gd name="connsiteY12" fmla="*/ 1209531 h 2410190"/>
              <a:gd name="connsiteX13" fmla="*/ 4673516 w 9252295"/>
              <a:gd name="connsiteY13" fmla="*/ 1209531 h 2410190"/>
              <a:gd name="connsiteX14" fmla="*/ 4678322 w 9252295"/>
              <a:gd name="connsiteY14" fmla="*/ 1304717 h 2410190"/>
              <a:gd name="connsiteX15" fmla="*/ 5770114 w 9252295"/>
              <a:gd name="connsiteY15" fmla="*/ 2289966 h 2410190"/>
              <a:gd name="connsiteX16" fmla="*/ 6861904 w 9252295"/>
              <a:gd name="connsiteY16" fmla="*/ 1304717 h 2410190"/>
              <a:gd name="connsiteX17" fmla="*/ 6867159 w 9252295"/>
              <a:gd name="connsiteY17" fmla="*/ 1200660 h 2410190"/>
              <a:gd name="connsiteX18" fmla="*/ 6867690 w 9252295"/>
              <a:gd name="connsiteY18" fmla="*/ 1200660 h 2410190"/>
              <a:gd name="connsiteX19" fmla="*/ 6867279 w 9252295"/>
              <a:gd name="connsiteY19" fmla="*/ 1192508 h 2410190"/>
              <a:gd name="connsiteX20" fmla="*/ 8059787 w 9252295"/>
              <a:gd name="connsiteY20" fmla="*/ 0 h 2410190"/>
              <a:gd name="connsiteX21" fmla="*/ 9252295 w 9252295"/>
              <a:gd name="connsiteY21" fmla="*/ 1192508 h 2410190"/>
              <a:gd name="connsiteX22" fmla="*/ 9251964 w 9252295"/>
              <a:gd name="connsiteY22" fmla="*/ 1195794 h 2410190"/>
              <a:gd name="connsiteX23" fmla="*/ 9156913 w 9252295"/>
              <a:gd name="connsiteY23" fmla="*/ 1195794 h 2410190"/>
              <a:gd name="connsiteX24" fmla="*/ 9157244 w 9252295"/>
              <a:gd name="connsiteY24" fmla="*/ 1192508 h 2410190"/>
              <a:gd name="connsiteX25" fmla="*/ 8059787 w 9252295"/>
              <a:gd name="connsiteY25" fmla="*/ 95051 h 2410190"/>
              <a:gd name="connsiteX26" fmla="*/ 6962330 w 9252295"/>
              <a:gd name="connsiteY26" fmla="*/ 1192508 h 2410190"/>
              <a:gd name="connsiteX27" fmla="*/ 6962741 w 9252295"/>
              <a:gd name="connsiteY27" fmla="*/ 1200660 h 2410190"/>
              <a:gd name="connsiteX28" fmla="*/ 6962209 w 9252295"/>
              <a:gd name="connsiteY28" fmla="*/ 1200660 h 2410190"/>
              <a:gd name="connsiteX29" fmla="*/ 6956464 w 9252295"/>
              <a:gd name="connsiteY29" fmla="*/ 1314435 h 2410190"/>
              <a:gd name="connsiteX30" fmla="*/ 5770114 w 9252295"/>
              <a:gd name="connsiteY30" fmla="*/ 2385016 h 2410190"/>
              <a:gd name="connsiteX31" fmla="*/ 4583763 w 9252295"/>
              <a:gd name="connsiteY31" fmla="*/ 1314435 h 2410190"/>
              <a:gd name="connsiteX32" fmla="*/ 4578017 w 9252295"/>
              <a:gd name="connsiteY32" fmla="*/ 1200660 h 2410190"/>
              <a:gd name="connsiteX33" fmla="*/ 4578780 w 9252295"/>
              <a:gd name="connsiteY33" fmla="*/ 1200660 h 2410190"/>
              <a:gd name="connsiteX34" fmla="*/ 4573974 w 9252295"/>
              <a:gd name="connsiteY34" fmla="*/ 1105474 h 2410190"/>
              <a:gd name="connsiteX35" fmla="*/ 3482182 w 9252295"/>
              <a:gd name="connsiteY35" fmla="*/ 120225 h 2410190"/>
              <a:gd name="connsiteX36" fmla="*/ 2390391 w 9252295"/>
              <a:gd name="connsiteY36" fmla="*/ 1105474 h 2410190"/>
              <a:gd name="connsiteX37" fmla="*/ 2385136 w 9252295"/>
              <a:gd name="connsiteY37" fmla="*/ 1209531 h 2410190"/>
              <a:gd name="connsiteX38" fmla="*/ 2384604 w 9252295"/>
              <a:gd name="connsiteY38" fmla="*/ 1209531 h 2410190"/>
              <a:gd name="connsiteX39" fmla="*/ 2385016 w 9252295"/>
              <a:gd name="connsiteY39" fmla="*/ 1217682 h 2410190"/>
              <a:gd name="connsiteX40" fmla="*/ 1192508 w 9252295"/>
              <a:gd name="connsiteY40" fmla="*/ 2410190 h 2410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9252295" h="2410190">
                <a:moveTo>
                  <a:pt x="1192508" y="2410190"/>
                </a:moveTo>
                <a:cubicBezTo>
                  <a:pt x="533904" y="2410190"/>
                  <a:pt x="0" y="1876286"/>
                  <a:pt x="0" y="1217682"/>
                </a:cubicBezTo>
                <a:lnTo>
                  <a:pt x="1107" y="1206703"/>
                </a:lnTo>
                <a:lnTo>
                  <a:pt x="96158" y="1206703"/>
                </a:lnTo>
                <a:lnTo>
                  <a:pt x="95051" y="1217682"/>
                </a:lnTo>
                <a:cubicBezTo>
                  <a:pt x="95051" y="1823791"/>
                  <a:pt x="586400" y="2315139"/>
                  <a:pt x="1192508" y="2315139"/>
                </a:cubicBezTo>
                <a:cubicBezTo>
                  <a:pt x="1798616" y="2315139"/>
                  <a:pt x="2289965" y="1823791"/>
                  <a:pt x="2289965" y="1217682"/>
                </a:cubicBezTo>
                <a:lnTo>
                  <a:pt x="2289554" y="1209531"/>
                </a:lnTo>
                <a:lnTo>
                  <a:pt x="2290085" y="1209531"/>
                </a:lnTo>
                <a:lnTo>
                  <a:pt x="2295831" y="1095755"/>
                </a:lnTo>
                <a:cubicBezTo>
                  <a:pt x="2356899" y="494427"/>
                  <a:pt x="2864742" y="25174"/>
                  <a:pt x="3482182" y="25174"/>
                </a:cubicBezTo>
                <a:cubicBezTo>
                  <a:pt x="4099623" y="25174"/>
                  <a:pt x="4607465" y="494427"/>
                  <a:pt x="4668533" y="1095755"/>
                </a:cubicBezTo>
                <a:lnTo>
                  <a:pt x="4674278" y="1209531"/>
                </a:lnTo>
                <a:lnTo>
                  <a:pt x="4673516" y="1209531"/>
                </a:lnTo>
                <a:lnTo>
                  <a:pt x="4678322" y="1304717"/>
                </a:lnTo>
                <a:cubicBezTo>
                  <a:pt x="4734523" y="1858116"/>
                  <a:pt x="5201886" y="2289966"/>
                  <a:pt x="5770114" y="2289966"/>
                </a:cubicBezTo>
                <a:cubicBezTo>
                  <a:pt x="6338340" y="2289966"/>
                  <a:pt x="6805704" y="1858116"/>
                  <a:pt x="6861904" y="1304717"/>
                </a:cubicBezTo>
                <a:lnTo>
                  <a:pt x="6867159" y="1200660"/>
                </a:lnTo>
                <a:lnTo>
                  <a:pt x="6867690" y="1200660"/>
                </a:lnTo>
                <a:lnTo>
                  <a:pt x="6867279" y="1192508"/>
                </a:lnTo>
                <a:cubicBezTo>
                  <a:pt x="6867279" y="533905"/>
                  <a:pt x="7401183" y="0"/>
                  <a:pt x="8059787" y="0"/>
                </a:cubicBezTo>
                <a:cubicBezTo>
                  <a:pt x="8718390" y="0"/>
                  <a:pt x="9252295" y="533905"/>
                  <a:pt x="9252295" y="1192508"/>
                </a:cubicBezTo>
                <a:lnTo>
                  <a:pt x="9251964" y="1195794"/>
                </a:lnTo>
                <a:lnTo>
                  <a:pt x="9156913" y="1195794"/>
                </a:lnTo>
                <a:lnTo>
                  <a:pt x="9157244" y="1192508"/>
                </a:lnTo>
                <a:cubicBezTo>
                  <a:pt x="9157244" y="586400"/>
                  <a:pt x="8665895" y="95051"/>
                  <a:pt x="8059787" y="95051"/>
                </a:cubicBezTo>
                <a:cubicBezTo>
                  <a:pt x="7453679" y="95051"/>
                  <a:pt x="6962330" y="586400"/>
                  <a:pt x="6962330" y="1192508"/>
                </a:cubicBezTo>
                <a:lnTo>
                  <a:pt x="6962741" y="1200660"/>
                </a:lnTo>
                <a:lnTo>
                  <a:pt x="6962209" y="1200660"/>
                </a:lnTo>
                <a:lnTo>
                  <a:pt x="6956464" y="1314435"/>
                </a:lnTo>
                <a:cubicBezTo>
                  <a:pt x="6895396" y="1915764"/>
                  <a:pt x="6387554" y="2385016"/>
                  <a:pt x="5770114" y="2385016"/>
                </a:cubicBezTo>
                <a:cubicBezTo>
                  <a:pt x="5152672" y="2385016"/>
                  <a:pt x="4644831" y="1915764"/>
                  <a:pt x="4583763" y="1314435"/>
                </a:cubicBezTo>
                <a:lnTo>
                  <a:pt x="4578017" y="1200660"/>
                </a:lnTo>
                <a:lnTo>
                  <a:pt x="4578780" y="1200660"/>
                </a:lnTo>
                <a:lnTo>
                  <a:pt x="4573974" y="1105474"/>
                </a:lnTo>
                <a:cubicBezTo>
                  <a:pt x="4517772" y="552075"/>
                  <a:pt x="4050409" y="120225"/>
                  <a:pt x="3482182" y="120225"/>
                </a:cubicBezTo>
                <a:cubicBezTo>
                  <a:pt x="2913956" y="120225"/>
                  <a:pt x="2446592" y="552075"/>
                  <a:pt x="2390391" y="1105474"/>
                </a:cubicBezTo>
                <a:lnTo>
                  <a:pt x="2385136" y="1209531"/>
                </a:lnTo>
                <a:lnTo>
                  <a:pt x="2384604" y="1209531"/>
                </a:lnTo>
                <a:lnTo>
                  <a:pt x="2385016" y="1217682"/>
                </a:lnTo>
                <a:cubicBezTo>
                  <a:pt x="2385016" y="1876286"/>
                  <a:pt x="1851111" y="2410190"/>
                  <a:pt x="1192508" y="2410190"/>
                </a:cubicBezTo>
                <a:close/>
              </a:path>
            </a:pathLst>
          </a:custGeom>
          <a:gradFill flip="none" rotWithShape="1">
            <a:gsLst>
              <a:gs pos="61000">
                <a:srgbClr val="00B0F0"/>
              </a:gs>
              <a:gs pos="39000">
                <a:schemeClr val="accent5"/>
              </a:gs>
              <a:gs pos="18000">
                <a:schemeClr val="accent4"/>
              </a:gs>
              <a:gs pos="92000">
                <a:schemeClr val="accent3"/>
              </a:gs>
            </a:gsLst>
            <a:lin ang="10800000" scaled="0"/>
            <a:tileRect/>
          </a:gra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2" name="Oval 1" descr="timeline endpoints">
            <a:extLst>
              <a:ext uri="{FF2B5EF4-FFF2-40B4-BE49-F238E27FC236}">
                <a16:creationId xmlns:a16="http://schemas.microsoft.com/office/drawing/2014/main" id="{81AA7F01-98B3-49CE-A287-1B558536C306}"/>
              </a:ext>
            </a:extLst>
          </p:cNvPr>
          <p:cNvSpPr/>
          <p:nvPr/>
        </p:nvSpPr>
        <p:spPr>
          <a:xfrm>
            <a:off x="1320120" y="3149771"/>
            <a:ext cx="218092" cy="218092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 descr="timeline endpoints">
            <a:extLst>
              <a:ext uri="{FF2B5EF4-FFF2-40B4-BE49-F238E27FC236}">
                <a16:creationId xmlns:a16="http://schemas.microsoft.com/office/drawing/2014/main" id="{491CCD59-030F-4F79-9A33-EBC86A2EC9FE}"/>
              </a:ext>
            </a:extLst>
          </p:cNvPr>
          <p:cNvSpPr/>
          <p:nvPr/>
        </p:nvSpPr>
        <p:spPr>
          <a:xfrm>
            <a:off x="10480529" y="3149771"/>
            <a:ext cx="218092" cy="218092"/>
          </a:xfrm>
          <a:prstGeom prst="ellipse">
            <a:avLst/>
          </a:prstGeom>
          <a:solidFill>
            <a:srgbClr val="20A472"/>
          </a:solidFill>
          <a:ln w="76200">
            <a:solidFill>
              <a:srgbClr val="20A4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0A472"/>
              </a:solidFill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6086B1F-4F6D-4493-AE84-2520E93642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Budget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A44816B-378D-41B5-84D7-39CECE2E45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Reach out to Presidents or Treasurer for your event budget and projected Revenue goals. </a:t>
            </a:r>
          </a:p>
          <a:p>
            <a:endParaRPr lang="en-US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EFC63F8-23B1-4F22-9868-15EB446170F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34076" y="4808717"/>
            <a:ext cx="2161529" cy="402246"/>
          </a:xfrm>
        </p:spPr>
        <p:txBody>
          <a:bodyPr/>
          <a:lstStyle/>
          <a:p>
            <a:r>
              <a:rPr lang="en-US" dirty="0"/>
              <a:t>Forms of Payment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A64E66E-DA3C-42CD-80D9-89BD3A8A40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Request petty cash if cash transactions are anticipated. Request Square devices if anticipated. </a:t>
            </a:r>
          </a:p>
          <a:p>
            <a:endParaRPr lang="en-US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5A6A695-5271-4895-88EF-663A3F593E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Expenses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93CA8393-83FA-4B7B-BF41-CB601BA164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What expenses do you anticipate? Can you request checks in advance of the event to pay vendors?</a:t>
            </a:r>
          </a:p>
          <a:p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3CD04606-2C05-4AC9-9F6C-C0E9EDF1BC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754399" y="4817717"/>
            <a:ext cx="2048467" cy="254124"/>
          </a:xfrm>
        </p:spPr>
        <p:txBody>
          <a:bodyPr/>
          <a:lstStyle/>
          <a:p>
            <a:r>
              <a:rPr lang="en-US" dirty="0"/>
              <a:t>Funds Collected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DA3309B0-9F41-47B2-8F25-10987486418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Do you have a plan for what to do with the funds collected at the event? Who will put in the safe? Have Funds Verification Forms on hand for Event Day.</a:t>
            </a:r>
          </a:p>
          <a:p>
            <a:endParaRPr lang="en-US" dirty="0"/>
          </a:p>
        </p:txBody>
      </p:sp>
      <p:sp>
        <p:nvSpPr>
          <p:cNvPr id="34" name="Title 33">
            <a:extLst>
              <a:ext uri="{FF2B5EF4-FFF2-40B4-BE49-F238E27FC236}">
                <a16:creationId xmlns:a16="http://schemas.microsoft.com/office/drawing/2014/main" id="{F28D01B5-A5BC-45A3-8718-13BDC694F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Pre-Event Checklist</a:t>
            </a:r>
          </a:p>
        </p:txBody>
      </p:sp>
      <p:pic>
        <p:nvPicPr>
          <p:cNvPr id="8" name="Graphic 7" descr="Register outline">
            <a:extLst>
              <a:ext uri="{FF2B5EF4-FFF2-40B4-BE49-F238E27FC236}">
                <a16:creationId xmlns:a16="http://schemas.microsoft.com/office/drawing/2014/main" id="{8BD769D4-42AD-48CC-8B3D-E2545EB6EF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02595" y="2754806"/>
            <a:ext cx="914400" cy="914400"/>
          </a:xfrm>
          <a:prstGeom prst="rect">
            <a:avLst/>
          </a:prstGeom>
        </p:spPr>
      </p:pic>
      <p:pic>
        <p:nvPicPr>
          <p:cNvPr id="10" name="Graphic 9" descr="Safe outline">
            <a:extLst>
              <a:ext uri="{FF2B5EF4-FFF2-40B4-BE49-F238E27FC236}">
                <a16:creationId xmlns:a16="http://schemas.microsoft.com/office/drawing/2014/main" id="{11AEEBFD-3AB3-4628-A665-E6BEDC01AE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00896" y="2784741"/>
            <a:ext cx="914400" cy="914400"/>
          </a:xfrm>
          <a:prstGeom prst="rect">
            <a:avLst/>
          </a:prstGeom>
        </p:spPr>
      </p:pic>
      <p:pic>
        <p:nvPicPr>
          <p:cNvPr id="28" name="Graphic 27" descr="Bank check outline">
            <a:extLst>
              <a:ext uri="{FF2B5EF4-FFF2-40B4-BE49-F238E27FC236}">
                <a16:creationId xmlns:a16="http://schemas.microsoft.com/office/drawing/2014/main" id="{0A7F9440-F4DC-4478-BB84-D5DFBF00290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01745" y="2754806"/>
            <a:ext cx="914400" cy="914400"/>
          </a:xfrm>
          <a:prstGeom prst="rect">
            <a:avLst/>
          </a:prstGeom>
        </p:spPr>
      </p:pic>
      <p:pic>
        <p:nvPicPr>
          <p:cNvPr id="30" name="Graphic 29" descr="Checklist outline">
            <a:extLst>
              <a:ext uri="{FF2B5EF4-FFF2-40B4-BE49-F238E27FC236}">
                <a16:creationId xmlns:a16="http://schemas.microsoft.com/office/drawing/2014/main" id="{F37859A4-A42B-4345-A346-F27CFBCDCD5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103445" y="275480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622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3415C901-039D-4058-80C7-5ABA400CDB06}"/>
              </a:ext>
            </a:extLst>
          </p:cNvPr>
          <p:cNvSpPr/>
          <p:nvPr/>
        </p:nvSpPr>
        <p:spPr>
          <a:xfrm>
            <a:off x="4279505" y="2661651"/>
            <a:ext cx="1160580" cy="116058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accent5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66DA334-7569-42CB-95CD-419F4AC26092}"/>
              </a:ext>
            </a:extLst>
          </p:cNvPr>
          <p:cNvSpPr/>
          <p:nvPr/>
        </p:nvSpPr>
        <p:spPr>
          <a:xfrm>
            <a:off x="6578655" y="2661651"/>
            <a:ext cx="1160580" cy="116058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rgbClr val="00B0F0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D8E2964-D9A5-4A16-8604-F04921C189EB}"/>
              </a:ext>
            </a:extLst>
          </p:cNvPr>
          <p:cNvSpPr/>
          <p:nvPr/>
        </p:nvSpPr>
        <p:spPr>
          <a:xfrm>
            <a:off x="8877806" y="2661651"/>
            <a:ext cx="1160580" cy="116058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C17936A-EE2B-4C30-A31C-496282D48B87}"/>
              </a:ext>
            </a:extLst>
          </p:cNvPr>
          <p:cNvSpPr/>
          <p:nvPr/>
        </p:nvSpPr>
        <p:spPr>
          <a:xfrm>
            <a:off x="1980355" y="2661651"/>
            <a:ext cx="1160580" cy="116058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accent4"/>
              </a:solidFill>
            </a:endParaRPr>
          </a:p>
        </p:txBody>
      </p:sp>
      <p:sp>
        <p:nvSpPr>
          <p:cNvPr id="23" name="Freeform: Shape 22" descr="timeline ">
            <a:extLst>
              <a:ext uri="{FF2B5EF4-FFF2-40B4-BE49-F238E27FC236}">
                <a16:creationId xmlns:a16="http://schemas.microsoft.com/office/drawing/2014/main" id="{7889103E-B405-4427-BC20-A3CA893D099A}"/>
              </a:ext>
            </a:extLst>
          </p:cNvPr>
          <p:cNvSpPr/>
          <p:nvPr/>
        </p:nvSpPr>
        <p:spPr>
          <a:xfrm flipH="1" flipV="1">
            <a:off x="1392439" y="2020391"/>
            <a:ext cx="9252295" cy="2410190"/>
          </a:xfrm>
          <a:custGeom>
            <a:avLst/>
            <a:gdLst>
              <a:gd name="connsiteX0" fmla="*/ 1192508 w 9252295"/>
              <a:gd name="connsiteY0" fmla="*/ 2410190 h 2410190"/>
              <a:gd name="connsiteX1" fmla="*/ 0 w 9252295"/>
              <a:gd name="connsiteY1" fmla="*/ 1217682 h 2410190"/>
              <a:gd name="connsiteX2" fmla="*/ 1107 w 9252295"/>
              <a:gd name="connsiteY2" fmla="*/ 1206703 h 2410190"/>
              <a:gd name="connsiteX3" fmla="*/ 96158 w 9252295"/>
              <a:gd name="connsiteY3" fmla="*/ 1206703 h 2410190"/>
              <a:gd name="connsiteX4" fmla="*/ 95051 w 9252295"/>
              <a:gd name="connsiteY4" fmla="*/ 1217682 h 2410190"/>
              <a:gd name="connsiteX5" fmla="*/ 1192508 w 9252295"/>
              <a:gd name="connsiteY5" fmla="*/ 2315139 h 2410190"/>
              <a:gd name="connsiteX6" fmla="*/ 2289965 w 9252295"/>
              <a:gd name="connsiteY6" fmla="*/ 1217682 h 2410190"/>
              <a:gd name="connsiteX7" fmla="*/ 2289554 w 9252295"/>
              <a:gd name="connsiteY7" fmla="*/ 1209531 h 2410190"/>
              <a:gd name="connsiteX8" fmla="*/ 2290085 w 9252295"/>
              <a:gd name="connsiteY8" fmla="*/ 1209531 h 2410190"/>
              <a:gd name="connsiteX9" fmla="*/ 2295831 w 9252295"/>
              <a:gd name="connsiteY9" fmla="*/ 1095755 h 2410190"/>
              <a:gd name="connsiteX10" fmla="*/ 3482182 w 9252295"/>
              <a:gd name="connsiteY10" fmla="*/ 25174 h 2410190"/>
              <a:gd name="connsiteX11" fmla="*/ 4668533 w 9252295"/>
              <a:gd name="connsiteY11" fmla="*/ 1095755 h 2410190"/>
              <a:gd name="connsiteX12" fmla="*/ 4674278 w 9252295"/>
              <a:gd name="connsiteY12" fmla="*/ 1209531 h 2410190"/>
              <a:gd name="connsiteX13" fmla="*/ 4673516 w 9252295"/>
              <a:gd name="connsiteY13" fmla="*/ 1209531 h 2410190"/>
              <a:gd name="connsiteX14" fmla="*/ 4678322 w 9252295"/>
              <a:gd name="connsiteY14" fmla="*/ 1304717 h 2410190"/>
              <a:gd name="connsiteX15" fmla="*/ 5770114 w 9252295"/>
              <a:gd name="connsiteY15" fmla="*/ 2289966 h 2410190"/>
              <a:gd name="connsiteX16" fmla="*/ 6861904 w 9252295"/>
              <a:gd name="connsiteY16" fmla="*/ 1304717 h 2410190"/>
              <a:gd name="connsiteX17" fmla="*/ 6867159 w 9252295"/>
              <a:gd name="connsiteY17" fmla="*/ 1200660 h 2410190"/>
              <a:gd name="connsiteX18" fmla="*/ 6867690 w 9252295"/>
              <a:gd name="connsiteY18" fmla="*/ 1200660 h 2410190"/>
              <a:gd name="connsiteX19" fmla="*/ 6867279 w 9252295"/>
              <a:gd name="connsiteY19" fmla="*/ 1192508 h 2410190"/>
              <a:gd name="connsiteX20" fmla="*/ 8059787 w 9252295"/>
              <a:gd name="connsiteY20" fmla="*/ 0 h 2410190"/>
              <a:gd name="connsiteX21" fmla="*/ 9252295 w 9252295"/>
              <a:gd name="connsiteY21" fmla="*/ 1192508 h 2410190"/>
              <a:gd name="connsiteX22" fmla="*/ 9251964 w 9252295"/>
              <a:gd name="connsiteY22" fmla="*/ 1195794 h 2410190"/>
              <a:gd name="connsiteX23" fmla="*/ 9156913 w 9252295"/>
              <a:gd name="connsiteY23" fmla="*/ 1195794 h 2410190"/>
              <a:gd name="connsiteX24" fmla="*/ 9157244 w 9252295"/>
              <a:gd name="connsiteY24" fmla="*/ 1192508 h 2410190"/>
              <a:gd name="connsiteX25" fmla="*/ 8059787 w 9252295"/>
              <a:gd name="connsiteY25" fmla="*/ 95051 h 2410190"/>
              <a:gd name="connsiteX26" fmla="*/ 6962330 w 9252295"/>
              <a:gd name="connsiteY26" fmla="*/ 1192508 h 2410190"/>
              <a:gd name="connsiteX27" fmla="*/ 6962741 w 9252295"/>
              <a:gd name="connsiteY27" fmla="*/ 1200660 h 2410190"/>
              <a:gd name="connsiteX28" fmla="*/ 6962209 w 9252295"/>
              <a:gd name="connsiteY28" fmla="*/ 1200660 h 2410190"/>
              <a:gd name="connsiteX29" fmla="*/ 6956464 w 9252295"/>
              <a:gd name="connsiteY29" fmla="*/ 1314435 h 2410190"/>
              <a:gd name="connsiteX30" fmla="*/ 5770114 w 9252295"/>
              <a:gd name="connsiteY30" fmla="*/ 2385016 h 2410190"/>
              <a:gd name="connsiteX31" fmla="*/ 4583763 w 9252295"/>
              <a:gd name="connsiteY31" fmla="*/ 1314435 h 2410190"/>
              <a:gd name="connsiteX32" fmla="*/ 4578017 w 9252295"/>
              <a:gd name="connsiteY32" fmla="*/ 1200660 h 2410190"/>
              <a:gd name="connsiteX33" fmla="*/ 4578780 w 9252295"/>
              <a:gd name="connsiteY33" fmla="*/ 1200660 h 2410190"/>
              <a:gd name="connsiteX34" fmla="*/ 4573974 w 9252295"/>
              <a:gd name="connsiteY34" fmla="*/ 1105474 h 2410190"/>
              <a:gd name="connsiteX35" fmla="*/ 3482182 w 9252295"/>
              <a:gd name="connsiteY35" fmla="*/ 120225 h 2410190"/>
              <a:gd name="connsiteX36" fmla="*/ 2390391 w 9252295"/>
              <a:gd name="connsiteY36" fmla="*/ 1105474 h 2410190"/>
              <a:gd name="connsiteX37" fmla="*/ 2385136 w 9252295"/>
              <a:gd name="connsiteY37" fmla="*/ 1209531 h 2410190"/>
              <a:gd name="connsiteX38" fmla="*/ 2384604 w 9252295"/>
              <a:gd name="connsiteY38" fmla="*/ 1209531 h 2410190"/>
              <a:gd name="connsiteX39" fmla="*/ 2385016 w 9252295"/>
              <a:gd name="connsiteY39" fmla="*/ 1217682 h 2410190"/>
              <a:gd name="connsiteX40" fmla="*/ 1192508 w 9252295"/>
              <a:gd name="connsiteY40" fmla="*/ 2410190 h 2410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9252295" h="2410190">
                <a:moveTo>
                  <a:pt x="1192508" y="2410190"/>
                </a:moveTo>
                <a:cubicBezTo>
                  <a:pt x="533904" y="2410190"/>
                  <a:pt x="0" y="1876286"/>
                  <a:pt x="0" y="1217682"/>
                </a:cubicBezTo>
                <a:lnTo>
                  <a:pt x="1107" y="1206703"/>
                </a:lnTo>
                <a:lnTo>
                  <a:pt x="96158" y="1206703"/>
                </a:lnTo>
                <a:lnTo>
                  <a:pt x="95051" y="1217682"/>
                </a:lnTo>
                <a:cubicBezTo>
                  <a:pt x="95051" y="1823791"/>
                  <a:pt x="586400" y="2315139"/>
                  <a:pt x="1192508" y="2315139"/>
                </a:cubicBezTo>
                <a:cubicBezTo>
                  <a:pt x="1798616" y="2315139"/>
                  <a:pt x="2289965" y="1823791"/>
                  <a:pt x="2289965" y="1217682"/>
                </a:cubicBezTo>
                <a:lnTo>
                  <a:pt x="2289554" y="1209531"/>
                </a:lnTo>
                <a:lnTo>
                  <a:pt x="2290085" y="1209531"/>
                </a:lnTo>
                <a:lnTo>
                  <a:pt x="2295831" y="1095755"/>
                </a:lnTo>
                <a:cubicBezTo>
                  <a:pt x="2356899" y="494427"/>
                  <a:pt x="2864742" y="25174"/>
                  <a:pt x="3482182" y="25174"/>
                </a:cubicBezTo>
                <a:cubicBezTo>
                  <a:pt x="4099623" y="25174"/>
                  <a:pt x="4607465" y="494427"/>
                  <a:pt x="4668533" y="1095755"/>
                </a:cubicBezTo>
                <a:lnTo>
                  <a:pt x="4674278" y="1209531"/>
                </a:lnTo>
                <a:lnTo>
                  <a:pt x="4673516" y="1209531"/>
                </a:lnTo>
                <a:lnTo>
                  <a:pt x="4678322" y="1304717"/>
                </a:lnTo>
                <a:cubicBezTo>
                  <a:pt x="4734523" y="1858116"/>
                  <a:pt x="5201886" y="2289966"/>
                  <a:pt x="5770114" y="2289966"/>
                </a:cubicBezTo>
                <a:cubicBezTo>
                  <a:pt x="6338340" y="2289966"/>
                  <a:pt x="6805704" y="1858116"/>
                  <a:pt x="6861904" y="1304717"/>
                </a:cubicBezTo>
                <a:lnTo>
                  <a:pt x="6867159" y="1200660"/>
                </a:lnTo>
                <a:lnTo>
                  <a:pt x="6867690" y="1200660"/>
                </a:lnTo>
                <a:lnTo>
                  <a:pt x="6867279" y="1192508"/>
                </a:lnTo>
                <a:cubicBezTo>
                  <a:pt x="6867279" y="533905"/>
                  <a:pt x="7401183" y="0"/>
                  <a:pt x="8059787" y="0"/>
                </a:cubicBezTo>
                <a:cubicBezTo>
                  <a:pt x="8718390" y="0"/>
                  <a:pt x="9252295" y="533905"/>
                  <a:pt x="9252295" y="1192508"/>
                </a:cubicBezTo>
                <a:lnTo>
                  <a:pt x="9251964" y="1195794"/>
                </a:lnTo>
                <a:lnTo>
                  <a:pt x="9156913" y="1195794"/>
                </a:lnTo>
                <a:lnTo>
                  <a:pt x="9157244" y="1192508"/>
                </a:lnTo>
                <a:cubicBezTo>
                  <a:pt x="9157244" y="586400"/>
                  <a:pt x="8665895" y="95051"/>
                  <a:pt x="8059787" y="95051"/>
                </a:cubicBezTo>
                <a:cubicBezTo>
                  <a:pt x="7453679" y="95051"/>
                  <a:pt x="6962330" y="586400"/>
                  <a:pt x="6962330" y="1192508"/>
                </a:cubicBezTo>
                <a:lnTo>
                  <a:pt x="6962741" y="1200660"/>
                </a:lnTo>
                <a:lnTo>
                  <a:pt x="6962209" y="1200660"/>
                </a:lnTo>
                <a:lnTo>
                  <a:pt x="6956464" y="1314435"/>
                </a:lnTo>
                <a:cubicBezTo>
                  <a:pt x="6895396" y="1915764"/>
                  <a:pt x="6387554" y="2385016"/>
                  <a:pt x="5770114" y="2385016"/>
                </a:cubicBezTo>
                <a:cubicBezTo>
                  <a:pt x="5152672" y="2385016"/>
                  <a:pt x="4644831" y="1915764"/>
                  <a:pt x="4583763" y="1314435"/>
                </a:cubicBezTo>
                <a:lnTo>
                  <a:pt x="4578017" y="1200660"/>
                </a:lnTo>
                <a:lnTo>
                  <a:pt x="4578780" y="1200660"/>
                </a:lnTo>
                <a:lnTo>
                  <a:pt x="4573974" y="1105474"/>
                </a:lnTo>
                <a:cubicBezTo>
                  <a:pt x="4517772" y="552075"/>
                  <a:pt x="4050409" y="120225"/>
                  <a:pt x="3482182" y="120225"/>
                </a:cubicBezTo>
                <a:cubicBezTo>
                  <a:pt x="2913956" y="120225"/>
                  <a:pt x="2446592" y="552075"/>
                  <a:pt x="2390391" y="1105474"/>
                </a:cubicBezTo>
                <a:lnTo>
                  <a:pt x="2385136" y="1209531"/>
                </a:lnTo>
                <a:lnTo>
                  <a:pt x="2384604" y="1209531"/>
                </a:lnTo>
                <a:lnTo>
                  <a:pt x="2385016" y="1217682"/>
                </a:lnTo>
                <a:cubicBezTo>
                  <a:pt x="2385016" y="1876286"/>
                  <a:pt x="1851111" y="2410190"/>
                  <a:pt x="1192508" y="2410190"/>
                </a:cubicBezTo>
                <a:close/>
              </a:path>
            </a:pathLst>
          </a:custGeom>
          <a:gradFill flip="none" rotWithShape="1">
            <a:gsLst>
              <a:gs pos="61000">
                <a:srgbClr val="00B0F0"/>
              </a:gs>
              <a:gs pos="39000">
                <a:schemeClr val="accent5"/>
              </a:gs>
              <a:gs pos="18000">
                <a:schemeClr val="accent4"/>
              </a:gs>
              <a:gs pos="92000">
                <a:schemeClr val="accent3"/>
              </a:gs>
            </a:gsLst>
            <a:lin ang="10800000" scaled="0"/>
            <a:tileRect/>
          </a:gra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2" name="Oval 1" descr="timeline endpoints">
            <a:extLst>
              <a:ext uri="{FF2B5EF4-FFF2-40B4-BE49-F238E27FC236}">
                <a16:creationId xmlns:a16="http://schemas.microsoft.com/office/drawing/2014/main" id="{81AA7F01-98B3-49CE-A287-1B558536C306}"/>
              </a:ext>
            </a:extLst>
          </p:cNvPr>
          <p:cNvSpPr/>
          <p:nvPr/>
        </p:nvSpPr>
        <p:spPr>
          <a:xfrm>
            <a:off x="1320120" y="3149771"/>
            <a:ext cx="218092" cy="218092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 descr="timeline endpoints">
            <a:extLst>
              <a:ext uri="{FF2B5EF4-FFF2-40B4-BE49-F238E27FC236}">
                <a16:creationId xmlns:a16="http://schemas.microsoft.com/office/drawing/2014/main" id="{491CCD59-030F-4F79-9A33-EBC86A2EC9FE}"/>
              </a:ext>
            </a:extLst>
          </p:cNvPr>
          <p:cNvSpPr/>
          <p:nvPr/>
        </p:nvSpPr>
        <p:spPr>
          <a:xfrm>
            <a:off x="10480529" y="3149771"/>
            <a:ext cx="218092" cy="218092"/>
          </a:xfrm>
          <a:prstGeom prst="ellipse">
            <a:avLst/>
          </a:prstGeom>
          <a:solidFill>
            <a:srgbClr val="20A472"/>
          </a:solidFill>
          <a:ln w="76200">
            <a:solidFill>
              <a:srgbClr val="20A4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0A472"/>
              </a:solidFill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6086B1F-4F6D-4493-AE84-2520E93642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Count Money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A44816B-378D-41B5-84D7-39CECE2E45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You will count cash, checks, and square separately. </a:t>
            </a:r>
          </a:p>
          <a:p>
            <a:endParaRPr lang="en-US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EFC63F8-23B1-4F22-9868-15EB446170F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34076" y="4808717"/>
            <a:ext cx="2161529" cy="402246"/>
          </a:xfrm>
        </p:spPr>
        <p:txBody>
          <a:bodyPr/>
          <a:lstStyle/>
          <a:p>
            <a:r>
              <a:rPr lang="en-US" dirty="0"/>
              <a:t>Be Complete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A64E66E-DA3C-42CD-80D9-89BD3A8A40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ALL funds collected must be recorded on a Funds Verification form not just cash.</a:t>
            </a:r>
          </a:p>
          <a:p>
            <a:endParaRPr lang="en-US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5A6A695-5271-4895-88EF-663A3F593E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44238" y="4817717"/>
            <a:ext cx="2161528" cy="302186"/>
          </a:xfrm>
        </p:spPr>
        <p:txBody>
          <a:bodyPr/>
          <a:lstStyle/>
          <a:p>
            <a:r>
              <a:rPr lang="en-US" dirty="0"/>
              <a:t>Funds Verification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93CA8393-83FA-4B7B-BF41-CB601BA164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Event Chair should count all money and is Signor 1 on the Funds Verification Form. </a:t>
            </a:r>
          </a:p>
          <a:p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3CD04606-2C05-4AC9-9F6C-C0E9EDF1BC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754399" y="4817717"/>
            <a:ext cx="2335444" cy="302186"/>
          </a:xfrm>
        </p:spPr>
        <p:txBody>
          <a:bodyPr/>
          <a:lstStyle/>
          <a:p>
            <a:r>
              <a:rPr lang="en-US" dirty="0"/>
              <a:t>Officer Verification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DA3309B0-9F41-47B2-8F25-10987486418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Ensure 2</a:t>
            </a:r>
            <a:r>
              <a:rPr lang="en-US" baseline="30000" dirty="0"/>
              <a:t>nd</a:t>
            </a:r>
            <a:r>
              <a:rPr lang="en-US" dirty="0"/>
              <a:t> Signor (PTA President or Treasurer) has completed and confirmed count. Make sure all funds are deposited into the safe. </a:t>
            </a:r>
          </a:p>
          <a:p>
            <a:endParaRPr lang="en-US" dirty="0"/>
          </a:p>
        </p:txBody>
      </p:sp>
      <p:sp>
        <p:nvSpPr>
          <p:cNvPr id="34" name="Title 33">
            <a:extLst>
              <a:ext uri="{FF2B5EF4-FFF2-40B4-BE49-F238E27FC236}">
                <a16:creationId xmlns:a16="http://schemas.microsoft.com/office/drawing/2014/main" id="{F28D01B5-A5BC-45A3-8718-13BDC694F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Of Event Checklist</a:t>
            </a:r>
          </a:p>
        </p:txBody>
      </p:sp>
      <p:pic>
        <p:nvPicPr>
          <p:cNvPr id="10" name="Graphic 9" descr="Safe outline">
            <a:extLst>
              <a:ext uri="{FF2B5EF4-FFF2-40B4-BE49-F238E27FC236}">
                <a16:creationId xmlns:a16="http://schemas.microsoft.com/office/drawing/2014/main" id="{11AEEBFD-3AB3-4628-A665-E6BEDC01AE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00896" y="2784741"/>
            <a:ext cx="914400" cy="914400"/>
          </a:xfrm>
          <a:prstGeom prst="rect">
            <a:avLst/>
          </a:prstGeom>
        </p:spPr>
      </p:pic>
      <p:pic>
        <p:nvPicPr>
          <p:cNvPr id="9" name="Graphic 8" descr="Coins outline">
            <a:extLst>
              <a:ext uri="{FF2B5EF4-FFF2-40B4-BE49-F238E27FC236}">
                <a16:creationId xmlns:a16="http://schemas.microsoft.com/office/drawing/2014/main" id="{7FA5F5EC-A4C1-49A4-8436-79A30744DD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03445" y="2784741"/>
            <a:ext cx="914400" cy="914400"/>
          </a:xfrm>
          <a:prstGeom prst="rect">
            <a:avLst/>
          </a:prstGeom>
        </p:spPr>
      </p:pic>
      <p:pic>
        <p:nvPicPr>
          <p:cNvPr id="12" name="Graphic 11" descr="Document outline">
            <a:extLst>
              <a:ext uri="{FF2B5EF4-FFF2-40B4-BE49-F238E27FC236}">
                <a16:creationId xmlns:a16="http://schemas.microsoft.com/office/drawing/2014/main" id="{B52A157C-5A6E-45BA-BE06-C9D1A24F14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20083" y="2768286"/>
            <a:ext cx="914400" cy="914400"/>
          </a:xfrm>
          <a:prstGeom prst="rect">
            <a:avLst/>
          </a:prstGeom>
        </p:spPr>
      </p:pic>
      <p:pic>
        <p:nvPicPr>
          <p:cNvPr id="14" name="Graphic 13" descr="Contract outline">
            <a:extLst>
              <a:ext uri="{FF2B5EF4-FFF2-40B4-BE49-F238E27FC236}">
                <a16:creationId xmlns:a16="http://schemas.microsoft.com/office/drawing/2014/main" id="{95972406-B841-43BA-A41A-11904F38750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01745" y="275377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824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D038E3E-1DCD-4C66-9355-7709834A741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7932" y="1421764"/>
            <a:ext cx="1182118" cy="302186"/>
          </a:xfrm>
        </p:spPr>
        <p:txBody>
          <a:bodyPr/>
          <a:lstStyle/>
          <a:p>
            <a:r>
              <a:rPr lang="en-US" sz="2800" dirty="0"/>
              <a:t>Never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DBB57D-0998-4408-A160-B213D4180A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87931" y="1893420"/>
            <a:ext cx="2426007" cy="118310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Take money Home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Use your own Square or other app to collect funds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Spend in excess of your budget without pre-authorization from a President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4EB2ED-48CE-438D-B316-E00B5F6CAA81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470392" y="1421764"/>
            <a:ext cx="1208897" cy="302186"/>
          </a:xfrm>
        </p:spPr>
        <p:txBody>
          <a:bodyPr/>
          <a:lstStyle/>
          <a:p>
            <a:r>
              <a:rPr lang="en-US" sz="2800" dirty="0"/>
              <a:t>Always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9FF6BF-28A9-49F3-96B9-956FE528A61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470391" y="1893420"/>
            <a:ext cx="3230331" cy="118310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Submit Check request forms for each payment request including those with invoices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Always submit funds verification forms for all money collected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Always make check requests two weeks in advance of event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04DC389-8EF8-48C0-AA71-0B75F57BDC9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7340481" y="1421764"/>
            <a:ext cx="3124874" cy="302186"/>
          </a:xfrm>
        </p:spPr>
        <p:txBody>
          <a:bodyPr/>
          <a:lstStyle/>
          <a:p>
            <a:r>
              <a:rPr lang="en-US" sz="2800" dirty="0"/>
              <a:t>Resources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C512AD4-3876-4FEB-A1F4-F78A98D00C4D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7340481" y="1893420"/>
            <a:ext cx="3127570" cy="1183101"/>
          </a:xfrm>
        </p:spPr>
        <p:txBody>
          <a:bodyPr/>
          <a:lstStyle/>
          <a:p>
            <a:r>
              <a:rPr lang="en-US" sz="1800" dirty="0"/>
              <a:t>Check Request Form and Funds Verification Form can be found on the E Rivers school website:</a:t>
            </a:r>
          </a:p>
          <a:p>
            <a:r>
              <a:rPr lang="en-US" sz="1800" dirty="0"/>
              <a:t>PTA&gt;Join the PTA&gt;PTA Chairs and Committee Information (Scroll to the bottom)</a:t>
            </a:r>
          </a:p>
          <a:p>
            <a:r>
              <a:rPr lang="en-US" sz="1800" dirty="0"/>
              <a:t>All check requests can be left in the treasurer folder at the Welcome Desk or via email: eriverstreasurer@gmail.com</a:t>
            </a:r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EA59ADD0-C200-4383-8596-723C7AFEF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</p:spTree>
    <p:extLst>
      <p:ext uri="{BB962C8B-B14F-4D97-AF65-F5344CB8AC3E}">
        <p14:creationId xmlns:p14="http://schemas.microsoft.com/office/powerpoint/2010/main" val="348250552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11">
      <a:dk1>
        <a:srgbClr val="000000"/>
      </a:dk1>
      <a:lt1>
        <a:srgbClr val="FFFFFF"/>
      </a:lt1>
      <a:dk2>
        <a:srgbClr val="8439BD"/>
      </a:dk2>
      <a:lt2>
        <a:srgbClr val="EBEBEB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13DC8"/>
      </a:folHlink>
    </a:clrScheme>
    <a:fontScheme name="Custom 11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duct Timeline_WAC_LH - v2" id="{C490F22C-BCE6-4049-96E9-DC11EF4DCC46}" vid="{AA5619E9-B2EB-4B47-8E48-7B1F4A347B9C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8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C1DAB8B-23BA-4827-9CE8-505DD4A39F0A}">
  <we:reference id="wa104178141" version="4.3.3.0" store="en-US" storeType="OMEX"/>
  <we:alternateReferences>
    <we:reference id="wa104178141" version="4.3.3.0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11B2B9-8CE5-4E5A-B70F-6B056FE844E8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466BA265-3C9C-41FF-80C6-61A7F961C0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55BC56-8FA3-435B-ACDD-0E8E6241EF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{6E0CDBDC-2EE0-4011-90E2-306E4F35B6F5}tf16411242_win32</Template>
  <TotalTime>68</TotalTime>
  <Words>367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Avenir Next LT Pro Light</vt:lpstr>
      <vt:lpstr>Speak Pro</vt:lpstr>
      <vt:lpstr>2_Office Theme</vt:lpstr>
      <vt:lpstr>E Rivers pta  Committee Chair financial Overview</vt:lpstr>
      <vt:lpstr>Pre-Event Checklist</vt:lpstr>
      <vt:lpstr>Day Of Event Checklist</vt:lpstr>
      <vt:lpstr>Reminders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 Rivers pta  Committee Chair financial Overview</dc:title>
  <dc:creator>Brook Brown</dc:creator>
  <cp:lastModifiedBy>Brook Brown</cp:lastModifiedBy>
  <cp:revision>1</cp:revision>
  <dcterms:created xsi:type="dcterms:W3CDTF">2022-07-20T09:09:07Z</dcterms:created>
  <dcterms:modified xsi:type="dcterms:W3CDTF">2022-07-20T10:17:21Z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